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373" r:id="rId4"/>
    <p:sldId id="374" r:id="rId5"/>
    <p:sldId id="376" r:id="rId6"/>
    <p:sldId id="377" r:id="rId7"/>
    <p:sldId id="378" r:id="rId8"/>
    <p:sldId id="353" r:id="rId9"/>
    <p:sldId id="367" r:id="rId10"/>
    <p:sldId id="372" r:id="rId11"/>
    <p:sldId id="383" r:id="rId12"/>
    <p:sldId id="407" r:id="rId13"/>
    <p:sldId id="382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57" r:id="rId26"/>
    <p:sldId id="404" r:id="rId27"/>
    <p:sldId id="405" r:id="rId28"/>
    <p:sldId id="364" r:id="rId29"/>
    <p:sldId id="408" r:id="rId30"/>
    <p:sldId id="406" r:id="rId31"/>
    <p:sldId id="396" r:id="rId32"/>
    <p:sldId id="325" r:id="rId33"/>
    <p:sldId id="381" r:id="rId34"/>
    <p:sldId id="397" r:id="rId35"/>
    <p:sldId id="409" r:id="rId36"/>
    <p:sldId id="398" r:id="rId37"/>
    <p:sldId id="400" r:id="rId38"/>
    <p:sldId id="402" r:id="rId39"/>
    <p:sldId id="401" r:id="rId40"/>
    <p:sldId id="3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dm" initials="rdm" lastIdx="1" clrIdx="0">
    <p:extLst/>
  </p:cmAuthor>
  <p:cmAuthor id="2" name="Ted Frick" initials="TF" lastIdx="1" clrIdx="1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33" autoAdjust="0"/>
    <p:restoredTop sz="96271" autoAdjust="0"/>
  </p:normalViewPr>
  <p:slideViewPr>
    <p:cSldViewPr>
      <p:cViewPr varScale="1">
        <p:scale>
          <a:sx n="126" d="100"/>
          <a:sy n="126" d="100"/>
        </p:scale>
        <p:origin x="12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4T11:08:50.680" idx="1">
    <p:pos x="4639" y="1914"/>
    <p:text>tested?</p:text>
    <p:extLst>
      <p:ext uri="{C676402C-5697-4E1C-873F-D02D1690AC5C}">
        <p15:threadingInfo xmlns:p15="http://schemas.microsoft.com/office/powerpoint/2012/main" timeZoneBias="240"/>
      </p:ext>
    </p:extLst>
  </p:cm>
  <p:cm authorId="2" dt="2017-10-25T10:30:53.339" idx="1">
    <p:pos x="4639" y="2010"/>
    <p:text>I checked the article.  The quote is accurate even if the structure is not parallel.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BB546-6BA6-4881-A5B8-D06270B9ADE2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7023-7317-45C2-8548-A8FFC913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0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EDF25-90B1-4C30-A95B-E84576572207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DC87C-64E0-49D5-A2FA-1C847F97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5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87C-64E0-49D5-A2FA-1C847F9716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73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87C-64E0-49D5-A2FA-1C847F9716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87C-64E0-49D5-A2FA-1C847F9716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87C-64E0-49D5-A2FA-1C847F9716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D702-316F-B445-A0C9-CC002631CC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0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87C-64E0-49D5-A2FA-1C847F9716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87C-64E0-49D5-A2FA-1C847F9716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87C-64E0-49D5-A2FA-1C847F97167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87C-64E0-49D5-A2FA-1C847F9716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5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87C-64E0-49D5-A2FA-1C847F9716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indiana.edu/~academy/firstPrincipl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dcu.be/mEvf" TargetMode="External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diana.edu/~tedfrick/etrd/ETRD2010ImprovingCourseEvaluation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/>
              <a:t>Answering Research Questions with </a:t>
            </a:r>
            <a:br>
              <a:rPr lang="en-US" sz="4000" b="1" cap="none" dirty="0" smtClean="0"/>
            </a:br>
            <a:r>
              <a:rPr lang="en-US" sz="4000" b="1" cap="none" dirty="0" smtClean="0"/>
              <a:t>Big Data from a</a:t>
            </a:r>
            <a:r>
              <a:rPr lang="en-US" sz="4000" b="1" dirty="0" smtClean="0"/>
              <a:t> </a:t>
            </a:r>
            <a:r>
              <a:rPr lang="en-US" sz="4000" b="1" dirty="0" smtClean="0"/>
              <a:t>MOOC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162800" cy="350520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6200" dirty="0"/>
              <a:t>Theodore W. Frick, Ph.D.</a:t>
            </a:r>
          </a:p>
          <a:p>
            <a:pPr algn="ctr"/>
            <a:r>
              <a:rPr lang="en-US" sz="3200" dirty="0"/>
              <a:t>Professor Emeritus, </a:t>
            </a:r>
            <a:r>
              <a:rPr lang="en-US" sz="3200" dirty="0" smtClean="0"/>
              <a:t>Department of Instructional Systems Technology, School </a:t>
            </a:r>
            <a:r>
              <a:rPr lang="en-US" sz="3200" dirty="0"/>
              <a:t>of Education, Indiana </a:t>
            </a:r>
            <a:r>
              <a:rPr lang="en-US" sz="3200" dirty="0" smtClean="0"/>
              <a:t>University Bloomington</a:t>
            </a:r>
            <a:endParaRPr lang="en-US" sz="3200" dirty="0"/>
          </a:p>
          <a:p>
            <a:pPr algn="ctr"/>
            <a:endParaRPr lang="en-US" sz="3500" dirty="0" smtClean="0"/>
          </a:p>
          <a:p>
            <a:pPr algn="ctr"/>
            <a:r>
              <a:rPr lang="en-US" sz="6200" dirty="0" err="1" smtClean="0"/>
              <a:t>Cesur</a:t>
            </a:r>
            <a:r>
              <a:rPr lang="en-US" sz="6200" dirty="0" smtClean="0"/>
              <a:t> </a:t>
            </a:r>
            <a:r>
              <a:rPr lang="en-US" sz="6200" dirty="0" err="1" smtClean="0"/>
              <a:t>Dagli</a:t>
            </a:r>
            <a:r>
              <a:rPr lang="en-US" sz="6200" dirty="0" smtClean="0"/>
              <a:t>, Ph.D.</a:t>
            </a:r>
          </a:p>
          <a:p>
            <a:pPr algn="ctr"/>
            <a:r>
              <a:rPr lang="en-US" sz="3200" dirty="0" smtClean="0"/>
              <a:t>Instructional and Graphics </a:t>
            </a:r>
            <a:r>
              <a:rPr lang="en-US" sz="3300" dirty="0"/>
              <a:t>Designer, Midwest and Plains Equity Assistance </a:t>
            </a:r>
            <a:r>
              <a:rPr lang="en-US" sz="3300" dirty="0" smtClean="0"/>
              <a:t>Center: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Great Lakes Equity Center</a:t>
            </a:r>
            <a:r>
              <a:rPr lang="en-US" sz="3300" dirty="0" smtClean="0"/>
              <a:t>, School of Education,  </a:t>
            </a:r>
            <a:r>
              <a:rPr lang="en-US" sz="3300" dirty="0"/>
              <a:t>Indiana </a:t>
            </a:r>
            <a:r>
              <a:rPr lang="en-US" sz="3300" dirty="0" smtClean="0"/>
              <a:t>University-Purdue University Indianapolis</a:t>
            </a:r>
            <a:endParaRPr lang="en-US" sz="3300" dirty="0"/>
          </a:p>
          <a:p>
            <a:pPr algn="ctr"/>
            <a:endParaRPr lang="en-US" sz="3300" dirty="0"/>
          </a:p>
          <a:p>
            <a:pPr algn="ctr"/>
            <a:r>
              <a:rPr lang="en-US" sz="6200" dirty="0" smtClean="0"/>
              <a:t>Rodney D. Myers, Ph.D.</a:t>
            </a:r>
          </a:p>
          <a:p>
            <a:pPr algn="ctr"/>
            <a:r>
              <a:rPr lang="en-US" sz="3300" dirty="0"/>
              <a:t>Independent </a:t>
            </a:r>
            <a:r>
              <a:rPr lang="en-US" sz="3300" dirty="0" smtClean="0"/>
              <a:t>Scholar, Bloomington, Indiana</a:t>
            </a:r>
            <a:endParaRPr lang="en-US" sz="3300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4300" dirty="0" smtClean="0"/>
              <a:t>AECT Annual Convention</a:t>
            </a:r>
          </a:p>
          <a:p>
            <a:pPr algn="ctr"/>
            <a:r>
              <a:rPr lang="en-US" sz="4300" dirty="0" smtClean="0"/>
              <a:t>Jacksonville, FL</a:t>
            </a:r>
          </a:p>
          <a:p>
            <a:pPr algn="ctr"/>
            <a:r>
              <a:rPr lang="en-US" sz="4300" dirty="0" smtClean="0"/>
              <a:t>November 10, 2017</a:t>
            </a:r>
            <a:endParaRPr lang="en-US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IPTAT as a Mini-MOOC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IPTAT:  Indiana University Plagiarism Tutorials and Tests</a:t>
            </a:r>
          </a:p>
          <a:p>
            <a:r>
              <a:rPr lang="en-US" u="sng" dirty="0" smtClean="0"/>
              <a:t>M</a:t>
            </a:r>
            <a:r>
              <a:rPr lang="en-US" dirty="0" smtClean="0"/>
              <a:t>assive:  A </a:t>
            </a:r>
            <a:r>
              <a:rPr lang="en-US" dirty="0" smtClean="0"/>
              <a:t>large number of </a:t>
            </a:r>
            <a:r>
              <a:rPr lang="en-US" dirty="0" smtClean="0"/>
              <a:t>participants</a:t>
            </a:r>
          </a:p>
          <a:p>
            <a:r>
              <a:rPr lang="en-US" u="sng" dirty="0" smtClean="0"/>
              <a:t>O</a:t>
            </a:r>
            <a:r>
              <a:rPr lang="en-US" dirty="0" smtClean="0"/>
              <a:t>pen:  Anyone </a:t>
            </a:r>
            <a:r>
              <a:rPr lang="en-US" dirty="0"/>
              <a:t>can take this tutorial</a:t>
            </a:r>
          </a:p>
          <a:p>
            <a:r>
              <a:rPr lang="en-US" u="sng" dirty="0" smtClean="0"/>
              <a:t>O</a:t>
            </a:r>
            <a:r>
              <a:rPr lang="en-US" dirty="0" smtClean="0"/>
              <a:t>nline:  Web-based </a:t>
            </a:r>
            <a:r>
              <a:rPr lang="en-US" dirty="0" smtClean="0"/>
              <a:t>tutorial with mastery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Not a </a:t>
            </a:r>
            <a:r>
              <a:rPr lang="en-US" u="sng" dirty="0" smtClean="0"/>
              <a:t>c</a:t>
            </a:r>
            <a:r>
              <a:rPr lang="en-US" dirty="0" smtClean="0"/>
              <a:t>ourse, </a:t>
            </a:r>
            <a:r>
              <a:rPr lang="en-US" i="1" dirty="0" smtClean="0"/>
              <a:t>per se</a:t>
            </a:r>
            <a:r>
              <a:rPr lang="en-US" dirty="0" smtClean="0"/>
              <a:t>—focused </a:t>
            </a:r>
            <a:r>
              <a:rPr lang="en-US" dirty="0"/>
              <a:t>on h</a:t>
            </a:r>
            <a:r>
              <a:rPr lang="en-US" dirty="0" smtClean="0"/>
              <a:t>ow </a:t>
            </a:r>
            <a:r>
              <a:rPr lang="en-US" dirty="0"/>
              <a:t>to recognize </a:t>
            </a:r>
            <a:r>
              <a:rPr lang="en-US" dirty="0" smtClean="0"/>
              <a:t>plagiarism, used as a learning resource by teachers and students worldwide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808913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Link:  </a:t>
            </a:r>
          </a:p>
          <a:p>
            <a:r>
              <a:rPr lang="en-US" dirty="0">
                <a:hlinkClick r:id="rId2"/>
              </a:rPr>
              <a:t>https://www.indiana.edu/~academy/firstPrinciples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Available:  2016 </a:t>
            </a:r>
            <a:r>
              <a:rPr lang="en-US" dirty="0" smtClean="0"/>
              <a:t>to present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IPTAT Redesigned in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IPTAT Red</a:t>
            </a:r>
            <a:r>
              <a:rPr lang="en-US" sz="3800" dirty="0" smtClean="0"/>
              <a:t>esigned with First </a:t>
            </a:r>
            <a:r>
              <a:rPr lang="en-US" sz="3800" dirty="0" smtClean="0"/>
              <a:t>Principles of Instruction</a:t>
            </a:r>
            <a:endParaRPr lang="en-US" sz="3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38200" y="4191000"/>
            <a:ext cx="3657600" cy="2286000"/>
            <a:chOff x="4002802" y="411480"/>
            <a:chExt cx="2743197" cy="1828798"/>
          </a:xfrm>
        </p:grpSpPr>
        <p:sp>
          <p:nvSpPr>
            <p:cNvPr id="15" name="Rounded Rectangle 14"/>
            <p:cNvSpPr/>
            <p:nvPr/>
          </p:nvSpPr>
          <p:spPr>
            <a:xfrm>
              <a:off x="4002802" y="411480"/>
              <a:ext cx="2743197" cy="18287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sz="2400" b="1" dirty="0" smtClean="0">
                  <a:solidFill>
                    <a:srgbClr val="000000"/>
                  </a:solidFill>
                </a:rPr>
                <a:t>4. APPLICATION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4092077" y="500755"/>
              <a:ext cx="2564647" cy="1650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34251" y="4191000"/>
            <a:ext cx="3657600" cy="2286000"/>
            <a:chOff x="4002802" y="411480"/>
            <a:chExt cx="2743197" cy="1828798"/>
          </a:xfrm>
        </p:grpSpPr>
        <p:sp>
          <p:nvSpPr>
            <p:cNvPr id="18" name="Rounded Rectangle 17"/>
            <p:cNvSpPr/>
            <p:nvPr/>
          </p:nvSpPr>
          <p:spPr>
            <a:xfrm>
              <a:off x="4002802" y="411480"/>
              <a:ext cx="2743197" cy="18287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sz="2400" b="1" dirty="0" smtClean="0">
                  <a:solidFill>
                    <a:srgbClr val="000000"/>
                  </a:solidFill>
                </a:rPr>
                <a:t>3.DEMONSTRATION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4092077" y="500755"/>
              <a:ext cx="2564647" cy="1650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34251" y="1809509"/>
            <a:ext cx="3657600" cy="2286000"/>
            <a:chOff x="4002802" y="411480"/>
            <a:chExt cx="2743197" cy="1828798"/>
          </a:xfrm>
        </p:grpSpPr>
        <p:sp>
          <p:nvSpPr>
            <p:cNvPr id="21" name="Rounded Rectangle 20"/>
            <p:cNvSpPr/>
            <p:nvPr/>
          </p:nvSpPr>
          <p:spPr>
            <a:xfrm>
              <a:off x="4002802" y="411480"/>
              <a:ext cx="2743197" cy="18287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2. ACTIVATION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4092077" y="500755"/>
              <a:ext cx="2564647" cy="1650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65466" y="1793406"/>
            <a:ext cx="3657600" cy="2286000"/>
            <a:chOff x="4002802" y="411480"/>
            <a:chExt cx="2743197" cy="1828798"/>
          </a:xfrm>
        </p:grpSpPr>
        <p:sp>
          <p:nvSpPr>
            <p:cNvPr id="27" name="Rounded Rectangle 26"/>
            <p:cNvSpPr/>
            <p:nvPr/>
          </p:nvSpPr>
          <p:spPr>
            <a:xfrm>
              <a:off x="4002802" y="411480"/>
              <a:ext cx="2743197" cy="18287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5. INTEGRATION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4092077" y="500755"/>
              <a:ext cx="2564647" cy="1650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924485" y="3048000"/>
            <a:ext cx="3657600" cy="2286000"/>
          </a:xfrm>
          <a:prstGeom prst="roundRect">
            <a:avLst/>
          </a:prstGeom>
          <a:solidFill>
            <a:srgbClr val="2DA2BF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 algn="ctr">
              <a:buAutoNum type="arabicPeriod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PROBLEM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0" name="Picture 29" descr="proble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42" y="3497955"/>
            <a:ext cx="1164576" cy="1164576"/>
          </a:xfrm>
          <a:prstGeom prst="rect">
            <a:avLst/>
          </a:prstGeom>
        </p:spPr>
      </p:pic>
      <p:pic>
        <p:nvPicPr>
          <p:cNvPr id="31" name="Picture 30" descr="activ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23" y="2377931"/>
            <a:ext cx="1485811" cy="1440196"/>
          </a:xfrm>
          <a:prstGeom prst="rect">
            <a:avLst/>
          </a:prstGeom>
        </p:spPr>
      </p:pic>
      <p:pic>
        <p:nvPicPr>
          <p:cNvPr id="32" name="Picture 31" descr="demonstr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04" y="4415118"/>
            <a:ext cx="1359647" cy="1045976"/>
          </a:xfrm>
          <a:prstGeom prst="rect">
            <a:avLst/>
          </a:prstGeom>
        </p:spPr>
      </p:pic>
      <p:pic>
        <p:nvPicPr>
          <p:cNvPr id="33" name="Picture 32" descr="applicati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2" y="4393121"/>
            <a:ext cx="974852" cy="974852"/>
          </a:xfrm>
          <a:prstGeom prst="rect">
            <a:avLst/>
          </a:prstGeom>
        </p:spPr>
      </p:pic>
      <p:pic>
        <p:nvPicPr>
          <p:cNvPr id="36" name="Picture 35" descr="integrat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7" y="2619361"/>
            <a:ext cx="1277316" cy="11694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91450" y="22830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Where Do I Start?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9200" y="60168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Don’t Just Tell Me, Show Me</a:t>
            </a:r>
            <a:r>
              <a:rPr lang="en-US" sz="1400" b="1" dirty="0" smtClean="0">
                <a:solidFill>
                  <a:srgbClr val="FFFF00"/>
                </a:solidFill>
              </a:rPr>
              <a:t>!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696" y="60168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   </a:t>
            </a:r>
            <a:r>
              <a:rPr lang="en-US" sz="1400" b="1" dirty="0" smtClean="0">
                <a:solidFill>
                  <a:srgbClr val="FFFF00"/>
                </a:solidFill>
              </a:rPr>
              <a:t>  Let </a:t>
            </a:r>
            <a:r>
              <a:rPr lang="en-US" sz="1400" b="1" dirty="0">
                <a:solidFill>
                  <a:srgbClr val="FFFF00"/>
                </a:solidFill>
              </a:rPr>
              <a:t>Me Do It</a:t>
            </a:r>
            <a:r>
              <a:rPr lang="en-US" sz="1400" b="1" dirty="0" smtClean="0">
                <a:solidFill>
                  <a:srgbClr val="FFFF00"/>
                </a:solidFill>
              </a:rPr>
              <a:t>!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2701" y="219220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         Watch </a:t>
            </a:r>
            <a:r>
              <a:rPr lang="en-US" sz="1400" b="1" dirty="0">
                <a:solidFill>
                  <a:srgbClr val="FFFF00"/>
                </a:solidFill>
              </a:rPr>
              <a:t>Me</a:t>
            </a:r>
            <a:r>
              <a:rPr lang="en-US" sz="1400" b="1" dirty="0" smtClean="0">
                <a:solidFill>
                  <a:srgbClr val="FFFF00"/>
                </a:solidFill>
              </a:rPr>
              <a:t>!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8200" y="389174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Let Me Do The Whole Task</a:t>
            </a:r>
            <a:r>
              <a:rPr lang="en-US" sz="1400" b="1" dirty="0" smtClean="0">
                <a:solidFill>
                  <a:srgbClr val="FFFF00"/>
                </a:solidFill>
              </a:rPr>
              <a:t>!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to Complex Task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162800" cy="48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First Principles </a:t>
            </a:r>
            <a:r>
              <a:rPr lang="en-US" dirty="0" smtClean="0"/>
              <a:t>Implemented at Each Level of Task Complexity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802000"/>
            <a:ext cx="8153400" cy="276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590" y="1905000"/>
            <a:ext cx="2059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example: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77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Principle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50007" y="1600200"/>
            <a:ext cx="607893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Principle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00200" y="1600200"/>
            <a:ext cx="5916896" cy="4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Principle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289073" cy="50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Principle (feedback)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09267" y="1524000"/>
            <a:ext cx="5160161" cy="50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Principle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4988" y="1600200"/>
            <a:ext cx="812897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Test (repeat Application)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6705600" cy="49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Evaluation of Instruction:  30 items-- optional before taking a </a:t>
            </a:r>
            <a:r>
              <a:rPr lang="en-US" sz="3600" dirty="0" smtClean="0"/>
              <a:t>test (MOO-TALQ)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267041" cy="50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Certification Test (10 randomly selected items from large pool)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5322489" cy="48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Feedback for </a:t>
            </a:r>
            <a:r>
              <a:rPr lang="en-US" i="1" dirty="0" smtClean="0"/>
              <a:t>Pass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942596"/>
            <a:ext cx="8153400" cy="38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Feedback for </a:t>
            </a:r>
            <a:r>
              <a:rPr lang="en-US" i="1" dirty="0" smtClean="0"/>
              <a:t>Fail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5817" y="1676400"/>
            <a:ext cx="8164831" cy="4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</a:t>
            </a:r>
            <a:r>
              <a:rPr lang="en-US" dirty="0" err="1" smtClean="0"/>
              <a:t>Dagli</a:t>
            </a:r>
            <a:r>
              <a:rPr lang="en-US" dirty="0" smtClean="0"/>
              <a:t> (2017)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Investigate </a:t>
            </a:r>
            <a:r>
              <a:rPr lang="en-US" dirty="0"/>
              <a:t>the effectiveness of </a:t>
            </a:r>
            <a:r>
              <a:rPr lang="en-US" i="1" dirty="0"/>
              <a:t>F</a:t>
            </a:r>
            <a:r>
              <a:rPr lang="en-US" i="1" dirty="0" smtClean="0"/>
              <a:t>irst </a:t>
            </a:r>
            <a:r>
              <a:rPr lang="en-US" i="1" dirty="0"/>
              <a:t>P</a:t>
            </a:r>
            <a:r>
              <a:rPr lang="en-US" i="1" dirty="0" smtClean="0"/>
              <a:t>rinciples </a:t>
            </a:r>
            <a:r>
              <a:rPr lang="en-US" i="1" dirty="0"/>
              <a:t>of I</a:t>
            </a:r>
            <a:r>
              <a:rPr lang="en-US" i="1" dirty="0" smtClean="0"/>
              <a:t>nstruction</a:t>
            </a:r>
            <a:r>
              <a:rPr lang="en-US" dirty="0" smtClean="0"/>
              <a:t> </a:t>
            </a:r>
            <a:r>
              <a:rPr lang="en-US" dirty="0"/>
              <a:t>in the context of a </a:t>
            </a:r>
            <a:r>
              <a:rPr lang="en-US" dirty="0" smtClean="0"/>
              <a:t>mini-MOOC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Merrill </a:t>
            </a:r>
            <a:r>
              <a:rPr lang="en-US" dirty="0"/>
              <a:t>(2002) claimed that the effectiveness of instruction depends upon the extent to which the principles are successfully </a:t>
            </a:r>
            <a:r>
              <a:rPr lang="en-US" dirty="0" smtClean="0"/>
              <a:t>implemented. </a:t>
            </a:r>
            <a:r>
              <a:rPr lang="en-US" b="1" dirty="0" smtClean="0"/>
              <a:t>Few </a:t>
            </a:r>
            <a:r>
              <a:rPr lang="en-US" b="1" dirty="0"/>
              <a:t>extant empirical studies have investigated this claim </a:t>
            </a:r>
            <a:r>
              <a:rPr lang="en-US" dirty="0" smtClean="0"/>
              <a:t>(Merrill</a:t>
            </a:r>
            <a:r>
              <a:rPr lang="en-US" dirty="0"/>
              <a:t>, 2013, Chapter 22). 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Deficiencies </a:t>
            </a:r>
            <a:r>
              <a:rPr lang="en-US" b="1" dirty="0"/>
              <a:t>exist </a:t>
            </a:r>
            <a:r>
              <a:rPr lang="en-US" dirty="0"/>
              <a:t>with regard to designing, developing, and deploying MOOCs and Mini-MOOCs (Spector, 2014).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IPTAT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MOO</a:t>
            </a:r>
            <a:r>
              <a:rPr lang="en-US" dirty="0"/>
              <a:t>-TALQ </a:t>
            </a:r>
            <a:r>
              <a:rPr lang="en-US" dirty="0" smtClean="0"/>
              <a:t>for evaluating instructional quality</a:t>
            </a:r>
          </a:p>
          <a:p>
            <a:pPr lvl="1"/>
            <a:r>
              <a:rPr lang="en-US" dirty="0" smtClean="0"/>
              <a:t>Optional and only used data if user agreed to participate</a:t>
            </a:r>
          </a:p>
          <a:p>
            <a:pPr lvl="1"/>
            <a:r>
              <a:rPr lang="en-US" dirty="0" smtClean="0"/>
              <a:t>Only used results from </a:t>
            </a:r>
            <a:r>
              <a:rPr lang="en-US" i="1" dirty="0" smtClean="0"/>
              <a:t>first</a:t>
            </a:r>
            <a:r>
              <a:rPr lang="en-US" dirty="0" smtClean="0"/>
              <a:t> MOO-TALQ prior to </a:t>
            </a:r>
            <a:r>
              <a:rPr lang="en-US" i="1" dirty="0" smtClean="0"/>
              <a:t>first</a:t>
            </a:r>
            <a:r>
              <a:rPr lang="en-US" dirty="0" smtClean="0"/>
              <a:t> test</a:t>
            </a:r>
          </a:p>
          <a:p>
            <a:pPr lvl="1"/>
            <a:r>
              <a:rPr lang="en-US" dirty="0" smtClean="0"/>
              <a:t>Formed scale scores later during data analysis</a:t>
            </a:r>
            <a:endParaRPr lang="en-US" dirty="0"/>
          </a:p>
          <a:p>
            <a:r>
              <a:rPr lang="en-US" dirty="0" smtClean="0"/>
              <a:t>Certification Test on </a:t>
            </a:r>
            <a:r>
              <a:rPr lang="en-US" dirty="0"/>
              <a:t>r</a:t>
            </a:r>
            <a:r>
              <a:rPr lang="en-US" dirty="0" smtClean="0"/>
              <a:t>ecognizing </a:t>
            </a:r>
            <a:r>
              <a:rPr lang="en-US" dirty="0"/>
              <a:t>p</a:t>
            </a:r>
            <a:r>
              <a:rPr lang="en-US" dirty="0" smtClean="0"/>
              <a:t>lagiarism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questions, randomly selected from a large </a:t>
            </a:r>
            <a:r>
              <a:rPr lang="en-US" dirty="0" smtClean="0"/>
              <a:t>inventory </a:t>
            </a:r>
          </a:p>
          <a:p>
            <a:pPr lvl="1"/>
            <a:r>
              <a:rPr lang="en-US" dirty="0" smtClean="0"/>
              <a:t>Answer </a:t>
            </a:r>
            <a:r>
              <a:rPr lang="en-US" dirty="0"/>
              <a:t>at least 9 out of 10 questions correctly to </a:t>
            </a:r>
            <a:r>
              <a:rPr lang="en-US" dirty="0" smtClean="0"/>
              <a:t>pass</a:t>
            </a:r>
          </a:p>
          <a:p>
            <a:pPr lvl="1"/>
            <a:r>
              <a:rPr lang="en-US" dirty="0"/>
              <a:t>40 </a:t>
            </a:r>
            <a:r>
              <a:rPr lang="en-US" dirty="0" smtClean="0"/>
              <a:t>minutes max. </a:t>
            </a:r>
            <a:r>
              <a:rPr lang="en-US" dirty="0"/>
              <a:t>to complete each </a:t>
            </a:r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Only first test attempt was used</a:t>
            </a:r>
          </a:p>
        </p:txBody>
      </p:sp>
    </p:spTree>
    <p:extLst>
      <p:ext uri="{BB962C8B-B14F-4D97-AF65-F5344CB8AC3E}">
        <p14:creationId xmlns:p14="http://schemas.microsoft.com/office/powerpoint/2010/main" val="16975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ALT:  Academic Learning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engagement time on relevant learning tasks</a:t>
            </a:r>
          </a:p>
          <a:p>
            <a:r>
              <a:rPr lang="en-US" dirty="0" smtClean="0"/>
              <a:t>Must be </a:t>
            </a:r>
            <a:r>
              <a:rPr lang="en-US" i="1" dirty="0" smtClean="0"/>
              <a:t>successful</a:t>
            </a:r>
            <a:r>
              <a:rPr lang="en-US" dirty="0" smtClean="0"/>
              <a:t> engagement</a:t>
            </a:r>
          </a:p>
          <a:p>
            <a:r>
              <a:rPr lang="en-US" dirty="0" smtClean="0"/>
              <a:t>Past research on ALT since1970s:</a:t>
            </a:r>
          </a:p>
          <a:p>
            <a:pPr lvl="1"/>
            <a:r>
              <a:rPr lang="en-US" dirty="0" smtClean="0"/>
              <a:t>ALT positively correlated with student learning achievement (e.g., Berliner et al., 1992)</a:t>
            </a:r>
          </a:p>
          <a:p>
            <a:pPr lvl="1"/>
            <a:r>
              <a:rPr lang="en-US" dirty="0" smtClean="0"/>
              <a:t>Frick et al. (2009, 2010) found high correlations of reported ALT in higher </a:t>
            </a:r>
            <a:r>
              <a:rPr lang="en-US" dirty="0" err="1" smtClean="0"/>
              <a:t>ed</a:t>
            </a:r>
            <a:r>
              <a:rPr lang="en-US" dirty="0" smtClean="0"/>
              <a:t> with </a:t>
            </a:r>
            <a:r>
              <a:rPr lang="en-US" i="1" dirty="0" smtClean="0"/>
              <a:t>First Principles of Instruction</a:t>
            </a:r>
          </a:p>
          <a:p>
            <a:r>
              <a:rPr lang="en-US" dirty="0" smtClean="0"/>
              <a:t>What about </a:t>
            </a:r>
            <a:r>
              <a:rPr lang="en-US" i="1" dirty="0" smtClean="0"/>
              <a:t>First Principles </a:t>
            </a:r>
            <a:r>
              <a:rPr lang="en-US" dirty="0" smtClean="0"/>
              <a:t>and ALT in MOOCs?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MOOCs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Disadvantages of typical past research on instructional effectiveness</a:t>
            </a:r>
          </a:p>
          <a:p>
            <a:pPr lvl="1"/>
            <a:r>
              <a:rPr lang="en-US" dirty="0" smtClean="0"/>
              <a:t>Small convenience samples</a:t>
            </a:r>
          </a:p>
          <a:p>
            <a:pPr lvl="1"/>
            <a:r>
              <a:rPr lang="en-US" dirty="0" smtClean="0"/>
              <a:t>Limited generalizability</a:t>
            </a:r>
          </a:p>
          <a:p>
            <a:pPr lvl="1"/>
            <a:r>
              <a:rPr lang="en-US" dirty="0" smtClean="0"/>
              <a:t>Lack of replication</a:t>
            </a:r>
          </a:p>
          <a:p>
            <a:r>
              <a:rPr lang="en-US" dirty="0" smtClean="0"/>
              <a:t>Advantages of well-designed </a:t>
            </a:r>
            <a:r>
              <a:rPr lang="en-US" dirty="0" smtClean="0"/>
              <a:t>MOOCs</a:t>
            </a:r>
          </a:p>
          <a:p>
            <a:pPr lvl="1"/>
            <a:r>
              <a:rPr lang="en-US" dirty="0" smtClean="0"/>
              <a:t>MOOC:  Massive, Open, Online Course</a:t>
            </a:r>
            <a:endParaRPr lang="en-US" dirty="0" smtClean="0"/>
          </a:p>
          <a:p>
            <a:pPr lvl="1"/>
            <a:r>
              <a:rPr lang="en-US" dirty="0" smtClean="0"/>
              <a:t>Very large, representative samples</a:t>
            </a:r>
          </a:p>
          <a:p>
            <a:pPr lvl="1"/>
            <a:r>
              <a:rPr lang="en-US" dirty="0" smtClean="0"/>
              <a:t>Broad generalizability</a:t>
            </a:r>
          </a:p>
          <a:p>
            <a:pPr lvl="1"/>
            <a:r>
              <a:rPr lang="en-US" dirty="0" smtClean="0"/>
              <a:t>Relatively easy to replicate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0"/>
          <a:ext cx="8991600" cy="670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11">
                <a:tc>
                  <a:txBody>
                    <a:bodyPr/>
                    <a:lstStyle/>
                    <a:p>
                      <a:r>
                        <a:rPr lang="en-US" dirty="0" smtClean="0"/>
                        <a:t>TALQ (40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MOO-TALQ (25 items)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4790"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ALT:  Academic Learning Time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Global course and instructor quality items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(3)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Learning progress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(5)</a:t>
                      </a:r>
                    </a:p>
                    <a:p>
                      <a:endParaRPr kumimoji="0" lang="en-US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 smtClean="0"/>
                        <a:t>Student satisfaction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(4)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Authentic Problems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Activation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Demonstration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Application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Integration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ALT:  Academic Learning Time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Course Quality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Student satisfaction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Authentic Problems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Activation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Demonstration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Application 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</a:p>
                    <a:p>
                      <a:pPr lvl="0"/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Principle:  Integration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2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 collected Jan. 12 thru Jan. 30, 2016</a:t>
            </a:r>
          </a:p>
          <a:p>
            <a:r>
              <a:rPr lang="en-US" dirty="0" smtClean="0"/>
              <a:t>Imported data for qualified cases into SPSS</a:t>
            </a:r>
          </a:p>
          <a:p>
            <a:r>
              <a:rPr lang="en-US" dirty="0" smtClean="0"/>
              <a:t>Created scale scores for 9 MOO-TALQ scales in SPSS</a:t>
            </a:r>
          </a:p>
          <a:p>
            <a:r>
              <a:rPr lang="en-US" dirty="0" smtClean="0"/>
              <a:t>1716 cases for undergrads and advanced HS students</a:t>
            </a:r>
          </a:p>
          <a:p>
            <a:r>
              <a:rPr lang="en-US" dirty="0" smtClean="0"/>
              <a:t>300 cases for grad students (master’s and doctoral)</a:t>
            </a:r>
          </a:p>
          <a:p>
            <a:r>
              <a:rPr lang="en-US" dirty="0" smtClean="0"/>
              <a:t>Used SPSS Tables procedure for pattern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Undergraduate and advanced high school students:</a:t>
            </a:r>
          </a:p>
          <a:p>
            <a:pPr lvl="1"/>
            <a:r>
              <a:rPr lang="en-US" dirty="0" smtClean="0"/>
              <a:t>Nearly 3 times as likely to pass their first Certification Test who agreed that they experienced First Principles and ALT</a:t>
            </a:r>
          </a:p>
          <a:p>
            <a:pPr lvl="1"/>
            <a:r>
              <a:rPr lang="en-US" dirty="0" smtClean="0"/>
              <a:t>Compared with those who passed their first Test who disagreed that they experienced First Principles and ALT</a:t>
            </a:r>
          </a:p>
          <a:p>
            <a:r>
              <a:rPr lang="en-US" dirty="0" smtClean="0"/>
              <a:t>Graduate students at master’s and doctoral level:</a:t>
            </a:r>
          </a:p>
          <a:p>
            <a:pPr lvl="1"/>
            <a:r>
              <a:rPr lang="en-US" dirty="0" smtClean="0"/>
              <a:t>Over 5 times as likely to pass </a:t>
            </a:r>
            <a:r>
              <a:rPr lang="en-US" dirty="0"/>
              <a:t>their first Certification Test who agreed that they experienced First Principles and ALT</a:t>
            </a:r>
          </a:p>
          <a:p>
            <a:pPr lvl="1"/>
            <a:r>
              <a:rPr lang="en-US" dirty="0" smtClean="0"/>
              <a:t>Compared with those </a:t>
            </a:r>
            <a:r>
              <a:rPr lang="en-US" dirty="0"/>
              <a:t>who passed their first Test who disagreed that they experienced First Principles and ALT</a:t>
            </a:r>
          </a:p>
        </p:txBody>
      </p:sp>
    </p:spTree>
    <p:extLst>
      <p:ext uri="{BB962C8B-B14F-4D97-AF65-F5344CB8AC3E}">
        <p14:creationId xmlns:p14="http://schemas.microsoft.com/office/powerpoint/2010/main" val="6595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Planned Study of IPTAT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IPTAT Study:  Analysis of Patterns in Time (APT)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Track actual patterns of usage by creating temporal map for each user</a:t>
            </a:r>
          </a:p>
          <a:p>
            <a:r>
              <a:rPr lang="en-US" dirty="0" smtClean="0"/>
              <a:t>Effectively attempt to replicate </a:t>
            </a:r>
            <a:r>
              <a:rPr lang="en-US" dirty="0" err="1" smtClean="0"/>
              <a:t>Dagli’s</a:t>
            </a:r>
            <a:r>
              <a:rPr lang="en-US" dirty="0" smtClean="0"/>
              <a:t> study of user reports via MOO-TALQ survey</a:t>
            </a:r>
          </a:p>
          <a:p>
            <a:r>
              <a:rPr lang="en-US" dirty="0" smtClean="0"/>
              <a:t>BUT will actually have empirical trajectories of usage patterns (</a:t>
            </a:r>
            <a:r>
              <a:rPr lang="en-US" smtClean="0"/>
              <a:t>not </a:t>
            </a:r>
            <a:r>
              <a:rPr lang="en-US" smtClean="0"/>
              <a:t>just user </a:t>
            </a:r>
            <a:r>
              <a:rPr lang="en-US" dirty="0" smtClean="0"/>
              <a:t>reports of usage)</a:t>
            </a:r>
          </a:p>
          <a:p>
            <a:r>
              <a:rPr lang="en-US" dirty="0" smtClean="0"/>
              <a:t>Effectiveness of </a:t>
            </a:r>
            <a:r>
              <a:rPr lang="en-US" i="1" dirty="0" smtClean="0"/>
              <a:t>First Principles of Instruction </a:t>
            </a:r>
            <a:r>
              <a:rPr lang="en-US" dirty="0" smtClean="0"/>
              <a:t>to be determined by APT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Patterns in Time (APT)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create </a:t>
            </a:r>
            <a:r>
              <a:rPr lang="en-US" dirty="0" smtClean="0"/>
              <a:t>version of IPTAT for tracking </a:t>
            </a:r>
            <a:r>
              <a:rPr lang="en-US" dirty="0" smtClean="0"/>
              <a:t>individual users (temporal maps)</a:t>
            </a:r>
          </a:p>
          <a:p>
            <a:r>
              <a:rPr lang="en-US" dirty="0" smtClean="0"/>
              <a:t>Collect thousands of temporal maps</a:t>
            </a:r>
            <a:endParaRPr lang="en-US" dirty="0" smtClean="0"/>
          </a:p>
          <a:p>
            <a:r>
              <a:rPr lang="en-US" dirty="0" smtClean="0"/>
              <a:t>Then c</a:t>
            </a:r>
            <a:r>
              <a:rPr lang="en-US" dirty="0" smtClean="0"/>
              <a:t>onduct </a:t>
            </a:r>
            <a:r>
              <a:rPr lang="en-US" dirty="0" smtClean="0"/>
              <a:t>APT </a:t>
            </a:r>
            <a:r>
              <a:rPr lang="en-US" dirty="0" smtClean="0"/>
              <a:t>queries of maps </a:t>
            </a:r>
            <a:r>
              <a:rPr lang="en-US" dirty="0" smtClean="0"/>
              <a:t>to determine likelihood of student mastery when First Principles of Instruction are and are not experienced by users</a:t>
            </a:r>
          </a:p>
          <a:p>
            <a:r>
              <a:rPr lang="en-US" dirty="0"/>
              <a:t>S</a:t>
            </a:r>
            <a:r>
              <a:rPr lang="en-US" dirty="0" smtClean="0"/>
              <a:t>ee Myers and Frick (2015) for </a:t>
            </a:r>
            <a:r>
              <a:rPr lang="en-US" dirty="0"/>
              <a:t>examples of </a:t>
            </a:r>
            <a:r>
              <a:rPr lang="en-US" dirty="0" smtClean="0"/>
              <a:t>APT</a:t>
            </a:r>
          </a:p>
        </p:txBody>
      </p:sp>
    </p:spTree>
    <p:extLst>
      <p:ext uri="{BB962C8B-B14F-4D97-AF65-F5344CB8AC3E}">
        <p14:creationId xmlns:p14="http://schemas.microsoft.com/office/powerpoint/2010/main" val="5989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MOOCs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r>
              <a:rPr lang="en-US" dirty="0" smtClean="0"/>
              <a:t>of well-designed MOOCs</a:t>
            </a:r>
          </a:p>
          <a:p>
            <a:pPr lvl="1"/>
            <a:r>
              <a:rPr lang="en-US" dirty="0" smtClean="0"/>
              <a:t>Very large, representative samples</a:t>
            </a:r>
          </a:p>
          <a:p>
            <a:pPr lvl="1"/>
            <a:r>
              <a:rPr lang="en-US" dirty="0" smtClean="0"/>
              <a:t>Broad generalizability</a:t>
            </a:r>
          </a:p>
          <a:p>
            <a:pPr lvl="1"/>
            <a:r>
              <a:rPr lang="en-US" dirty="0" smtClean="0"/>
              <a:t>Relatively easy to replicate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 </a:t>
            </a:r>
            <a:r>
              <a:rPr lang="en-US" dirty="0" smtClean="0"/>
              <a:t>Can Provide </a:t>
            </a:r>
            <a:r>
              <a:rPr lang="en-US" dirty="0"/>
              <a:t>E</a:t>
            </a:r>
            <a:r>
              <a:rPr lang="en-US" dirty="0" smtClean="0"/>
              <a:t>mpirical Support for </a:t>
            </a:r>
            <a:r>
              <a:rPr lang="en-US" dirty="0" smtClean="0"/>
              <a:t>Instructional Theory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IPTAT:  Indiana University Plagiarism Tutorials and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IPTAT </a:t>
            </a:r>
            <a:r>
              <a:rPr lang="en-US" dirty="0"/>
              <a:t>was redesigned in 2015 using </a:t>
            </a:r>
            <a:r>
              <a:rPr lang="en-US" i="1" dirty="0"/>
              <a:t>First Principles of Instruction </a:t>
            </a:r>
            <a:r>
              <a:rPr lang="en-US" dirty="0"/>
              <a:t>(Merrill, 2013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IPTAT is a mini-MOOC</a:t>
            </a:r>
            <a:r>
              <a:rPr lang="en-US" dirty="0"/>
              <a:t> </a:t>
            </a:r>
            <a:r>
              <a:rPr lang="en-US" dirty="0" smtClean="0"/>
              <a:t>and used by hundreds of thousands of students (since 2016)</a:t>
            </a:r>
          </a:p>
          <a:p>
            <a:r>
              <a:rPr lang="en-US" dirty="0" smtClean="0"/>
              <a:t>IPTAT </a:t>
            </a:r>
            <a:r>
              <a:rPr lang="en-US" dirty="0" smtClean="0"/>
              <a:t>results in big data</a:t>
            </a:r>
          </a:p>
          <a:p>
            <a:r>
              <a:rPr lang="en-US" dirty="0" smtClean="0"/>
              <a:t>Big data </a:t>
            </a:r>
            <a:r>
              <a:rPr lang="en-US" dirty="0" smtClean="0"/>
              <a:t>from IPTAT provide </a:t>
            </a:r>
            <a:r>
              <a:rPr lang="en-US" dirty="0" smtClean="0"/>
              <a:t>strong empirical support for </a:t>
            </a:r>
            <a:r>
              <a:rPr lang="en-US" i="1" dirty="0" smtClean="0"/>
              <a:t>First Principles of Instruction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2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Background of IPTAT:  Indiana University Plagiarism Tutorials and Tests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Mini-MOOC available worldwide since 2002</a:t>
            </a:r>
          </a:p>
          <a:p>
            <a:r>
              <a:rPr lang="en-US" dirty="0" smtClean="0"/>
              <a:t>Millions of student users over first 14 years</a:t>
            </a:r>
          </a:p>
          <a:p>
            <a:r>
              <a:rPr lang="en-US" dirty="0" smtClean="0"/>
              <a:t>Major redesign in 2015, using </a:t>
            </a:r>
            <a:r>
              <a:rPr lang="en-US" i="1" dirty="0" smtClean="0"/>
              <a:t>First Principles of </a:t>
            </a:r>
            <a:r>
              <a:rPr lang="en-US" i="1" dirty="0" smtClean="0"/>
              <a:t>Instruction </a:t>
            </a:r>
            <a:r>
              <a:rPr lang="en-US" dirty="0" smtClean="0"/>
              <a:t>(Merrill, 2013)</a:t>
            </a:r>
            <a:endParaRPr lang="en-US" dirty="0" smtClean="0"/>
          </a:p>
          <a:p>
            <a:r>
              <a:rPr lang="en-US" dirty="0" smtClean="0"/>
              <a:t>Results in big data:  </a:t>
            </a:r>
            <a:r>
              <a:rPr lang="en-US" dirty="0" smtClean="0"/>
              <a:t>During first 22 </a:t>
            </a:r>
            <a:r>
              <a:rPr lang="en-US" dirty="0" smtClean="0"/>
              <a:t>months since Jan., </a:t>
            </a:r>
            <a:r>
              <a:rPr lang="en-US" dirty="0" smtClean="0"/>
              <a:t>2016, over</a:t>
            </a:r>
            <a:endParaRPr lang="en-US" dirty="0" smtClean="0"/>
          </a:p>
          <a:p>
            <a:pPr lvl="1"/>
            <a:r>
              <a:rPr lang="en-US" dirty="0" smtClean="0"/>
              <a:t>29</a:t>
            </a:r>
            <a:r>
              <a:rPr lang="en-US" dirty="0" smtClean="0"/>
              <a:t> </a:t>
            </a:r>
            <a:r>
              <a:rPr lang="en-US" dirty="0" smtClean="0"/>
              <a:t>million page views of interactive instruction</a:t>
            </a:r>
          </a:p>
          <a:p>
            <a:pPr lvl="1"/>
            <a:r>
              <a:rPr lang="en-US" dirty="0" smtClean="0"/>
              <a:t>347,000 </a:t>
            </a:r>
            <a:r>
              <a:rPr lang="en-US" dirty="0" smtClean="0"/>
              <a:t>registered users from 204 countries</a:t>
            </a:r>
          </a:p>
          <a:p>
            <a:pPr lvl="1"/>
            <a:r>
              <a:rPr lang="en-US" dirty="0" smtClean="0"/>
              <a:t>280,000 </a:t>
            </a:r>
            <a:r>
              <a:rPr lang="en-US" dirty="0" smtClean="0"/>
              <a:t>passed a Certification Test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err="1"/>
              <a:t>Dagli</a:t>
            </a:r>
            <a:r>
              <a:rPr lang="en-US" dirty="0"/>
              <a:t>, C. (2017).  Relationships of first principles of instruction and student mastery:  A MOOC on how to recognize plagiarism.  Bloomington, IN:  Doctoral dissertation, Indiana University Graduate School.</a:t>
            </a:r>
          </a:p>
          <a:p>
            <a:r>
              <a:rPr lang="en-US" dirty="0" smtClean="0"/>
              <a:t>Frick</a:t>
            </a:r>
            <a:r>
              <a:rPr lang="en-US" dirty="0"/>
              <a:t>, T., Chadha, R., Watson and </a:t>
            </a:r>
            <a:r>
              <a:rPr lang="en-US" dirty="0" err="1"/>
              <a:t>Zlatkovska</a:t>
            </a:r>
            <a:r>
              <a:rPr lang="en-US" dirty="0"/>
              <a:t>, E. (2010). </a:t>
            </a:r>
            <a:r>
              <a:rPr lang="en-US" b="1" dirty="0">
                <a:hlinkClick r:id="rId2"/>
              </a:rPr>
              <a:t>Improving Course Evaluations to Improve Instruction and Complex Learning in Higher Education</a:t>
            </a:r>
            <a:r>
              <a:rPr lang="en-US" dirty="0"/>
              <a:t>.</a:t>
            </a:r>
            <a:r>
              <a:rPr lang="en-US" i="1" dirty="0"/>
              <a:t> Educational Technology Research and Development</a:t>
            </a:r>
            <a:r>
              <a:rPr lang="en-US" dirty="0"/>
              <a:t>, </a:t>
            </a:r>
            <a:r>
              <a:rPr lang="en-US" i="1" dirty="0"/>
              <a:t>58</a:t>
            </a:r>
            <a:r>
              <a:rPr lang="en-US" dirty="0"/>
              <a:t>(2), 115-136.  </a:t>
            </a:r>
            <a:endParaRPr lang="en-US" dirty="0" smtClean="0"/>
          </a:p>
          <a:p>
            <a:r>
              <a:rPr lang="en-US" dirty="0" smtClean="0"/>
              <a:t>Frick</a:t>
            </a:r>
            <a:r>
              <a:rPr lang="en-US" dirty="0"/>
              <a:t>, T. &amp; </a:t>
            </a:r>
            <a:r>
              <a:rPr lang="en-US" dirty="0" err="1"/>
              <a:t>Dagli</a:t>
            </a:r>
            <a:r>
              <a:rPr lang="en-US" dirty="0"/>
              <a:t>, C. (2016). </a:t>
            </a:r>
            <a:r>
              <a:rPr lang="en-US" b="1" dirty="0">
                <a:hlinkClick r:id="rId3"/>
              </a:rPr>
              <a:t>MOOCs for Research: The Case of the Indiana University Plagiarism Tutorials and Tests</a:t>
            </a:r>
            <a:r>
              <a:rPr lang="en-US" b="1" dirty="0">
                <a:hlinkClick r:id="rId4" invalidUrl="https://www.indiana.edu/~tedfrick/articles/MOOCs for Research--Revised--Accepted--TKNL.pdf"/>
              </a:rPr>
              <a:t>.</a:t>
            </a:r>
            <a:r>
              <a:rPr lang="en-US" dirty="0"/>
              <a:t> </a:t>
            </a:r>
            <a:r>
              <a:rPr lang="en-US" i="1" dirty="0"/>
              <a:t>Technology, Knowledge and Learning</a:t>
            </a:r>
            <a:r>
              <a:rPr lang="en-US" dirty="0"/>
              <a:t>, </a:t>
            </a:r>
            <a:r>
              <a:rPr lang="en-US" i="1" dirty="0"/>
              <a:t>21</a:t>
            </a:r>
            <a:r>
              <a:rPr lang="en-US" dirty="0"/>
              <a:t>(2), 255-276, DOI 10.1007/s10758-016-92 88-6</a:t>
            </a:r>
            <a:r>
              <a:rPr lang="en-US" dirty="0" smtClean="0"/>
              <a:t>.</a:t>
            </a:r>
          </a:p>
          <a:p>
            <a:r>
              <a:rPr lang="en-US" dirty="0"/>
              <a:t>Frick, T</a:t>
            </a:r>
            <a:r>
              <a:rPr lang="en-US" dirty="0" smtClean="0"/>
              <a:t>., </a:t>
            </a:r>
            <a:r>
              <a:rPr lang="en-US" dirty="0" err="1"/>
              <a:t>Dagli</a:t>
            </a:r>
            <a:r>
              <a:rPr lang="en-US" dirty="0"/>
              <a:t>, C</a:t>
            </a:r>
            <a:r>
              <a:rPr lang="en-US" dirty="0" smtClean="0"/>
              <a:t>., Kwon, K., &amp; Tomita, K. </a:t>
            </a:r>
            <a:r>
              <a:rPr lang="en-US" dirty="0"/>
              <a:t>(in press, 2017). Indiana University Plagiarism Tutorials and Tests: 14 </a:t>
            </a:r>
            <a:r>
              <a:rPr lang="en-US" dirty="0" smtClean="0"/>
              <a:t>years </a:t>
            </a:r>
            <a:r>
              <a:rPr lang="en-US" dirty="0"/>
              <a:t>of </a:t>
            </a:r>
            <a:r>
              <a:rPr lang="en-US" dirty="0" smtClean="0"/>
              <a:t>worldwide learning online.  Proceedings of the 2016 AECT Summer Research Symposium.</a:t>
            </a:r>
          </a:p>
          <a:p>
            <a:r>
              <a:rPr lang="en-US" dirty="0" smtClean="0"/>
              <a:t>Merrill, M. D. (2013). </a:t>
            </a:r>
            <a:r>
              <a:rPr lang="en-US" i="1" dirty="0"/>
              <a:t>First principles of instruction: Identifying and designing effective, efficient, and engaging instruction.</a:t>
            </a:r>
            <a:r>
              <a:rPr lang="en-US" dirty="0"/>
              <a:t> San Francisco, CA: John Wiley &amp; Sons</a:t>
            </a:r>
            <a:r>
              <a:rPr lang="en-US" dirty="0" smtClean="0"/>
              <a:t>.</a:t>
            </a:r>
          </a:p>
          <a:p>
            <a:r>
              <a:rPr lang="en-US" dirty="0"/>
              <a:t>Myers, R. &amp; Frick, T. (2015). Using pattern matching to assess gameplay. In C. S. </a:t>
            </a:r>
            <a:r>
              <a:rPr lang="en-US" dirty="0" err="1"/>
              <a:t>Loh</a:t>
            </a:r>
            <a:r>
              <a:rPr lang="en-US" dirty="0"/>
              <a:t>, Y. Sheng, &amp; D. </a:t>
            </a:r>
            <a:r>
              <a:rPr lang="en-US" dirty="0" err="1"/>
              <a:t>Infenthaler</a:t>
            </a:r>
            <a:r>
              <a:rPr lang="en-US" dirty="0"/>
              <a:t> (Eds.), </a:t>
            </a:r>
            <a:r>
              <a:rPr lang="en-US" i="1" dirty="0"/>
              <a:t>Serious games analytics: Methodologies for performance measurement, assessment, and improvement</a:t>
            </a:r>
            <a:r>
              <a:rPr lang="en-US" dirty="0"/>
              <a:t>, (Chapter 19, pp. 435-458). Heidelberg, Germany: Springer.</a:t>
            </a:r>
          </a:p>
        </p:txBody>
      </p:sp>
    </p:spTree>
    <p:extLst>
      <p:ext uri="{BB962C8B-B14F-4D97-AF65-F5344CB8AC3E}">
        <p14:creationId xmlns:p14="http://schemas.microsoft.com/office/powerpoint/2010/main" val="19965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from </a:t>
            </a:r>
            <a:r>
              <a:rPr lang="en-US" dirty="0" err="1" smtClean="0"/>
              <a:t>Dagli</a:t>
            </a:r>
            <a:r>
              <a:rPr lang="en-US" dirty="0" smtClean="0"/>
              <a:t> (2017) study of IPTAT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Undergraduate and advanced high school students</a:t>
            </a:r>
          </a:p>
          <a:p>
            <a:pPr lvl="1"/>
            <a:r>
              <a:rPr lang="en-US" dirty="0" smtClean="0"/>
              <a:t>Nearly 3 times as likely to pass their first Certification Test who reported successful prior completion of most tutorials (designed with First Principles of Instruction)</a:t>
            </a:r>
          </a:p>
          <a:p>
            <a:pPr lvl="1"/>
            <a:r>
              <a:rPr lang="en-US" dirty="0" smtClean="0"/>
              <a:t>Compared with those who passed their first Test who reported they did </a:t>
            </a:r>
            <a:r>
              <a:rPr lang="en-US" i="1" dirty="0" smtClean="0"/>
              <a:t>not</a:t>
            </a:r>
            <a:r>
              <a:rPr lang="en-US" dirty="0" smtClean="0"/>
              <a:t> complete most tutorials</a:t>
            </a:r>
          </a:p>
          <a:p>
            <a:r>
              <a:rPr lang="en-US" dirty="0" smtClean="0"/>
              <a:t>Graduate students (master’s and doctoral level)</a:t>
            </a:r>
          </a:p>
          <a:p>
            <a:pPr lvl="1"/>
            <a:r>
              <a:rPr lang="en-US" dirty="0" smtClean="0"/>
              <a:t>Over 5 times as likely to pass </a:t>
            </a:r>
            <a:r>
              <a:rPr lang="en-US" dirty="0"/>
              <a:t>their first Certification Test who reported successful </a:t>
            </a:r>
            <a:r>
              <a:rPr lang="en-US" dirty="0" smtClean="0"/>
              <a:t>prior completion </a:t>
            </a:r>
            <a:r>
              <a:rPr lang="en-US" dirty="0"/>
              <a:t>of most tutorials </a:t>
            </a:r>
            <a:endParaRPr lang="en-US" dirty="0" smtClean="0"/>
          </a:p>
          <a:p>
            <a:pPr lvl="1"/>
            <a:r>
              <a:rPr lang="en-US" dirty="0" smtClean="0"/>
              <a:t>Compared with those </a:t>
            </a:r>
            <a:r>
              <a:rPr lang="en-US" dirty="0"/>
              <a:t>who passed their first Test who reported they did </a:t>
            </a:r>
            <a:r>
              <a:rPr lang="en-US" i="1" dirty="0"/>
              <a:t>not</a:t>
            </a:r>
            <a:r>
              <a:rPr lang="en-US" dirty="0"/>
              <a:t> complete most tutorials</a:t>
            </a:r>
          </a:p>
        </p:txBody>
      </p:sp>
    </p:spTree>
    <p:extLst>
      <p:ext uri="{BB962C8B-B14F-4D97-AF65-F5344CB8AC3E}">
        <p14:creationId xmlns:p14="http://schemas.microsoft.com/office/powerpoint/2010/main" val="201433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</a:t>
            </a:r>
            <a:r>
              <a:rPr lang="en-US" dirty="0" smtClean="0"/>
              <a:t>data from IPTAT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upports Merrill’s prediction that </a:t>
            </a:r>
            <a:r>
              <a:rPr lang="en-US" i="1" dirty="0" smtClean="0"/>
              <a:t>First Principles of Instruction</a:t>
            </a:r>
            <a:r>
              <a:rPr lang="en-US" dirty="0" smtClean="0"/>
              <a:t> promote student learning</a:t>
            </a:r>
          </a:p>
          <a:p>
            <a:r>
              <a:rPr lang="en-US" dirty="0" smtClean="0"/>
              <a:t>Wide generalizability of findings</a:t>
            </a:r>
          </a:p>
          <a:p>
            <a:pPr lvl="1"/>
            <a:r>
              <a:rPr lang="en-US" dirty="0" smtClean="0"/>
              <a:t>86% of students from U.S. </a:t>
            </a:r>
          </a:p>
          <a:p>
            <a:pPr lvl="1"/>
            <a:r>
              <a:rPr lang="en-US" dirty="0" smtClean="0"/>
              <a:t>4% from China </a:t>
            </a:r>
          </a:p>
          <a:p>
            <a:pPr lvl="1"/>
            <a:r>
              <a:rPr lang="en-US" dirty="0" smtClean="0"/>
              <a:t>3% from Canada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emaining 7% from 201 other countries</a:t>
            </a:r>
          </a:p>
          <a:p>
            <a:r>
              <a:rPr lang="en-US" dirty="0" smtClean="0"/>
              <a:t>Student level of education</a:t>
            </a:r>
          </a:p>
          <a:p>
            <a:pPr lvl="1"/>
            <a:r>
              <a:rPr lang="en-US" dirty="0" smtClean="0"/>
              <a:t>82% Undergrad and advanced HS</a:t>
            </a:r>
          </a:p>
          <a:p>
            <a:pPr lvl="1"/>
            <a:r>
              <a:rPr lang="en-US" dirty="0" smtClean="0"/>
              <a:t>18% Graduate (master’s/doctoral)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Massive Open Online Courses (MOOCs)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Massive </a:t>
            </a:r>
            <a:r>
              <a:rPr lang="en-US" dirty="0" smtClean="0">
                <a:sym typeface="Wingdings"/>
              </a:rPr>
              <a:t> </a:t>
            </a:r>
            <a:r>
              <a:rPr lang="en-US" sz="3200" dirty="0" smtClean="0">
                <a:sym typeface="Wingdings"/>
              </a:rPr>
              <a:t>L</a:t>
            </a:r>
            <a:r>
              <a:rPr lang="en-US" sz="3200" dirty="0" smtClean="0"/>
              <a:t>arge number </a:t>
            </a:r>
            <a:r>
              <a:rPr lang="en-US" sz="3200" dirty="0"/>
              <a:t>of p</a:t>
            </a:r>
            <a:r>
              <a:rPr lang="en-US" sz="3200" dirty="0" smtClean="0"/>
              <a:t>articipants 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</a:rPr>
              <a:t>(Anderson, 2013) </a:t>
            </a:r>
          </a:p>
          <a:p>
            <a:endParaRPr lang="en-US" sz="23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Open     </a:t>
            </a:r>
            <a:r>
              <a:rPr lang="en-US" dirty="0" smtClean="0">
                <a:sym typeface="Wingdings"/>
              </a:rPr>
              <a:t> Free and open 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300" dirty="0" err="1">
                <a:solidFill>
                  <a:schemeClr val="bg1">
                    <a:lumMod val="65000"/>
                  </a:schemeClr>
                </a:solidFill>
              </a:rPr>
              <a:t>Downes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</a:rPr>
              <a:t>, 2007; </a:t>
            </a:r>
            <a:r>
              <a:rPr lang="en-US" sz="2300" dirty="0" err="1" smtClean="0">
                <a:solidFill>
                  <a:schemeClr val="bg1">
                    <a:lumMod val="65000"/>
                  </a:schemeClr>
                </a:solidFill>
              </a:rPr>
              <a:t>Hylén</a:t>
            </a:r>
            <a:r>
              <a:rPr lang="en-US" sz="23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</a:rPr>
              <a:t>2006; </a:t>
            </a:r>
            <a:r>
              <a:rPr lang="en-US" sz="2300" dirty="0" err="1">
                <a:solidFill>
                  <a:schemeClr val="bg1">
                    <a:lumMod val="65000"/>
                  </a:schemeClr>
                </a:solidFill>
              </a:rPr>
              <a:t>Schaffert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sz="2300" dirty="0" err="1" smtClean="0">
                <a:solidFill>
                  <a:schemeClr val="bg1">
                    <a:lumMod val="65000"/>
                  </a:schemeClr>
                </a:solidFill>
              </a:rPr>
              <a:t>Geser</a:t>
            </a:r>
            <a:r>
              <a:rPr lang="en-US" sz="23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</a:rPr>
              <a:t>2008). </a:t>
            </a:r>
            <a:endParaRPr lang="en-US" sz="23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Online  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The </a:t>
            </a:r>
            <a:r>
              <a:rPr lang="en-US" dirty="0"/>
              <a:t>delivery of courses through the Internet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(Anderson, 2013) </a:t>
            </a:r>
          </a:p>
          <a:p>
            <a:endParaRPr lang="en-US" dirty="0"/>
          </a:p>
          <a:p>
            <a:r>
              <a:rPr lang="en-US" dirty="0" smtClean="0"/>
              <a:t>Courses   </a:t>
            </a:r>
            <a:r>
              <a:rPr lang="en-US" dirty="0" smtClean="0">
                <a:sym typeface="Wingdings"/>
              </a:rPr>
              <a:t> Different than traditional face-to-face and online courses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(Wiley, 2012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)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Mini-MOOCs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Mini-MOOCs</a:t>
            </a:r>
          </a:p>
          <a:p>
            <a:pPr lvl="1"/>
            <a:r>
              <a:rPr lang="en-US" dirty="0" smtClean="0"/>
              <a:t>“Tightly </a:t>
            </a:r>
            <a:r>
              <a:rPr lang="en-US" dirty="0"/>
              <a:t>focused in terms of scope and aimed at specific skills that can be developed and </a:t>
            </a:r>
            <a:r>
              <a:rPr lang="en-US" dirty="0" smtClean="0"/>
              <a:t>testing </a:t>
            </a:r>
            <a:r>
              <a:rPr lang="en-US" dirty="0"/>
              <a:t>using automated means available through the </a:t>
            </a:r>
            <a:r>
              <a:rPr lang="en-US" dirty="0" smtClean="0"/>
              <a:t>Internet”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(Spector, 2014, p. 390) 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13320</TotalTime>
  <Words>1403</Words>
  <Application>Microsoft Macintosh PowerPoint</Application>
  <PresentationFormat>On-screen Show (4:3)</PresentationFormat>
  <Paragraphs>228</Paragraphs>
  <Slides>40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Tw Cen MT</vt:lpstr>
      <vt:lpstr>Wingdings</vt:lpstr>
      <vt:lpstr>Wingdings 2</vt:lpstr>
      <vt:lpstr>Median</vt:lpstr>
      <vt:lpstr>Answering Research Questions with  Big Data from a MOOC </vt:lpstr>
      <vt:lpstr>Overview</vt:lpstr>
      <vt:lpstr>Value of MOOCs for Research</vt:lpstr>
      <vt:lpstr>Background of IPTAT:  Indiana University Plagiarism Tutorials and Tests</vt:lpstr>
      <vt:lpstr>Results from Dagli (2017) study of IPTAT</vt:lpstr>
      <vt:lpstr>Big data from IPTAT</vt:lpstr>
      <vt:lpstr>Background</vt:lpstr>
      <vt:lpstr>Massive Open Online Courses (MOOCs)</vt:lpstr>
      <vt:lpstr>Mini-MOOCs</vt:lpstr>
      <vt:lpstr>IPTAT as a Mini-MOOC</vt:lpstr>
      <vt:lpstr>IPTAT Redesigned in 2015</vt:lpstr>
      <vt:lpstr>IPTAT Redesigned with First Principles of Instruction</vt:lpstr>
      <vt:lpstr>Simple to Complex Task Sequence</vt:lpstr>
      <vt:lpstr>First Principles Implemented at Each Level of Task Complexity</vt:lpstr>
      <vt:lpstr>Activation Principle</vt:lpstr>
      <vt:lpstr>Demonstration Principle</vt:lpstr>
      <vt:lpstr>Application Principle</vt:lpstr>
      <vt:lpstr>Application Principle (feedback)</vt:lpstr>
      <vt:lpstr>Integration Principle</vt:lpstr>
      <vt:lpstr>Practice Test (repeat Application)</vt:lpstr>
      <vt:lpstr>Evaluation of Instruction:  30 items-- optional before taking a test (MOO-TALQ)</vt:lpstr>
      <vt:lpstr>Certification Test (10 randomly selected items from large pool)</vt:lpstr>
      <vt:lpstr>Test Feedback for Pass</vt:lpstr>
      <vt:lpstr>Test Feedback for Fail</vt:lpstr>
      <vt:lpstr>Methods</vt:lpstr>
      <vt:lpstr>Purpose of Dagli (2017) Study</vt:lpstr>
      <vt:lpstr> </vt:lpstr>
      <vt:lpstr>IPTAT Data Collection</vt:lpstr>
      <vt:lpstr>ALT:  Academic Learning Time</vt:lpstr>
      <vt:lpstr>PowerPoint Presentation</vt:lpstr>
      <vt:lpstr>Data collection (cont’d)</vt:lpstr>
      <vt:lpstr>Findings</vt:lpstr>
      <vt:lpstr>Major Results</vt:lpstr>
      <vt:lpstr>Next Planned Study of IPTAT</vt:lpstr>
      <vt:lpstr>Next IPTAT Study:  Analysis of Patterns in Time (APT)</vt:lpstr>
      <vt:lpstr>Analysis of Patterns in Time (APT)</vt:lpstr>
      <vt:lpstr>Summary</vt:lpstr>
      <vt:lpstr>Value of MOOCs for Research</vt:lpstr>
      <vt:lpstr>Big Data Can Provide Empirical Support for Instructional Theory</vt:lpstr>
      <vt:lpstr>Major References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Dependability Of College Student Ratings Of Teaching And Learning Quality</dc:title>
  <dc:creator>ashish</dc:creator>
  <cp:lastModifiedBy>Ted Frick</cp:lastModifiedBy>
  <cp:revision>551</cp:revision>
  <dcterms:created xsi:type="dcterms:W3CDTF">2006-08-16T00:00:00Z</dcterms:created>
  <dcterms:modified xsi:type="dcterms:W3CDTF">2017-10-26T14:07:58Z</dcterms:modified>
</cp:coreProperties>
</file>